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98" r:id="rId3"/>
    <p:sldId id="348" r:id="rId4"/>
    <p:sldId id="323" r:id="rId5"/>
    <p:sldId id="379" r:id="rId6"/>
    <p:sldId id="381" r:id="rId7"/>
    <p:sldId id="350" r:id="rId8"/>
    <p:sldId id="380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3" r:id="rId20"/>
    <p:sldId id="392" r:id="rId21"/>
    <p:sldId id="394" r:id="rId22"/>
    <p:sldId id="395" r:id="rId23"/>
    <p:sldId id="396" r:id="rId24"/>
    <p:sldId id="397" r:id="rId25"/>
    <p:sldId id="399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7" autoAdjust="0"/>
    <p:restoredTop sz="85108" autoAdjust="0"/>
  </p:normalViewPr>
  <p:slideViewPr>
    <p:cSldViewPr snapToGrid="0">
      <p:cViewPr varScale="1">
        <p:scale>
          <a:sx n="56" d="100"/>
          <a:sy n="56" d="100"/>
        </p:scale>
        <p:origin x="208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3F0DF-3C8C-4487-B997-9EC518A272F5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07D58-3D32-4171-AC10-4871358870A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3673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0/07/Osterfeuer_TK.jp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40426&amp;picture=hands-in-chain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publicdomain/zero/1.0/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witch-cape-wizardry-witchcraft-151160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wasser-hintergrund-hintergrund-316527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Congenital_melanocytic_nevus_01.jp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2.0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vectors/waage-gleichgewicht-symbol-36417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vectors/pfeile-zyklus-rot-neu-laden-151433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vectors/devil-demon-horns-red-eyes-evil-38148/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vectors/detektiv-hinweise-suchen-finger-152085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Wallensteinfestspiele_Altdorf_209_Volk.JPG#/media/Datei:Wallensteinfestspiele_Altdorf_209_Volk.JPG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mond-hexe-schwarze-katzen-halloween-1805899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kreuz-jesus-inri-friedhof-gott-730108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._Sprenger_and_H._Institutoris,_Malleus_maleficarum._Wellcome_L0000980.jpg#/media/File:J._Sprenger_and_H._Institutoris,_Malleus_maleficarum._Wellcome_L0000980.j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4.0/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hexenjagd-in-europa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de.m.wikipedia.org/wiki/Datei:Glarus_Panorama.jpg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Voodo-fetischmarkt-Lom%C3%A9.jpg#/media/Datei:Voodo-fetischmarkt-Lom%C3%A9.jpg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ularena.com/geschichte/neuzeit/hexenjagd-in-europa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publicdomain/zero/1.0/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vectors/video-abspielen-multimedia-youtube-481821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Datei:BERMANN(1880)_p0884_Die_einzige_Hexenverbrennung_zu_Wien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Pieter_Bruegel_the_Elder_-_Hunters_in_the_Snow_(Winter)_-_Google_Art_Project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Irish_potato_famine_Bridget_O%27Donnel.jpg#/media/Datei:Irish_potato_famine_Bridget_O'Donnel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de/vectors/medikament-blumen-blume-kr%C3%A4uter-1300052/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William_Holman_Hunt_-_The_Scapegoat.jpg#/media/Datei:William_Holman_Hunt_-_The_Scapegoat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itch-black-cat-broom-halloween-1461961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Datei:1851_Junge_Hexe,_zum_Scheiterhaufen_gef%C3%BChrt_anagoria.JPG#/media/Datei:1851_Junge_Hexe,_zum_Scheiterhaufen_gef%C3%BChrt_anagoria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</a:t>
            </a:r>
          </a:p>
          <a:p>
            <a:r>
              <a:rPr lang="de-CH" dirty="0"/>
              <a:t>- Adobe-Stock, Lizenziert für SchulArena.com GmbH, 86938402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56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Osterfeuer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TK, Tom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Küpper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https://upload.wikimedia.org/wikipedia/commons/0/07/Osterfeuer_TK.jpg</a:t>
            </a:r>
            <a:r>
              <a:rPr lang="en-GB" dirty="0"/>
              <a:t>), </a:t>
            </a:r>
            <a:r>
              <a:rPr lang="en-GB" dirty="0" err="1"/>
              <a:t>Lizenttyp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101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Hands In Chains, George </a:t>
            </a:r>
            <a:r>
              <a:rPr lang="de-CH" dirty="0" err="1"/>
              <a:t>Hodan</a:t>
            </a:r>
            <a:r>
              <a:rPr lang="de-CH" dirty="0"/>
              <a:t> (</a:t>
            </a:r>
            <a:r>
              <a:rPr lang="en-GB" dirty="0">
                <a:hlinkClick r:id="rId3"/>
              </a:rPr>
              <a:t>https://www.publicdomainpictures.net/en/view-image.php?image=40426&amp;picture=hands-in-chains</a:t>
            </a:r>
            <a:r>
              <a:rPr lang="en-GB" dirty="0"/>
              <a:t>), </a:t>
            </a:r>
            <a:r>
              <a:rPr lang="en-GB" dirty="0" err="1"/>
              <a:t>Lizentyp</a:t>
            </a:r>
            <a:r>
              <a:rPr lang="en-GB" dirty="0"/>
              <a:t> CC0 (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https://creativecommons.org/publicdomain/zero/1.0/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0129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https://pixabay.com/vectors/witch-cape-wizardry-witchcraft-151160/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4001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https://pixabay.com/de/photos/wasser-hintergrund-hintergrund-316527/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7280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Congenital melanocytic nevus, M. Sand, D. Sand, C.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Thrandorf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Paech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Altmeyer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 G. Bechara (</a:t>
            </a:r>
            <a:r>
              <a:rPr lang="en-GB" dirty="0">
                <a:hlinkClick r:id="rId3"/>
              </a:rPr>
              <a:t>https://de.wikipedia.org/wiki/Datei:Congenital_melanocytic_nevus_01.jpg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CC2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https://creativecommons.org/licenses/by-sa/2.0/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1316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https://pixabay.com/de/vectors/waage-gleichgewicht-symbol-36417/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8568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Roter Kreis, 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https://pixabay.com/de/vectors/pfeile-zyklus-rot-neu-laden-151433/</a:t>
            </a: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Teufelhörner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Quelle: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4"/>
              </a:rPr>
              <a:t>https://pixabay.com/vectors/devil-demon-horns-red-eyes-evil-38148/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4408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https://cdn.pixabay.com/photo/2014/05/22/16/08/witch-burning-351208_960_720.jpg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9685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https://pixabay.com/de/vectors/detektiv-hinweise-suchen-finger-152085/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3111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 anregen: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Weshalb ist es gefährlich, wenn jeder jeden anzeigen kann?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CH" b="0" dirty="0"/>
              <a:t>Könnte es auch heute noch passieren?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de-CH" b="0" dirty="0"/>
              <a:t>Z.B. Zweiter Weltkrieg </a:t>
            </a:r>
            <a:r>
              <a:rPr lang="de-CH" b="0" dirty="0">
                <a:sym typeface="Wingdings" panose="05000000000000000000" pitchFamily="2" charset="2"/>
              </a:rPr>
              <a:t> Spitzel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de-CH" b="0" dirty="0">
                <a:sym typeface="Wingdings" panose="05000000000000000000" pitchFamily="2" charset="2"/>
              </a:rPr>
              <a:t>Lesereporter: Jeder kann ein Bild/einen Film einschicken und etwas behaupten…</a:t>
            </a:r>
            <a:endParaRPr lang="de-CH" b="1" dirty="0"/>
          </a:p>
          <a:p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Wallensteinfestspiele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Altdorf 209 Volk,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Altstadtfreund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https://de.wikipedia.org/wiki/Datei:Wallensteinfestspiele_Altdorf_209_Volk.JPG#/media/Datei:Wallensteinfestspiele_Altdorf_209_Volk.JPG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581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Fragen: Was ist eine Hexe? Was verbindet ihr damit? Wann ist man eine Hexe?</a:t>
            </a:r>
            <a:endParaRPr lang="de-CH" b="1" dirty="0"/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</a:t>
            </a:r>
          </a:p>
          <a:p>
            <a:r>
              <a:rPr lang="de-CH" dirty="0"/>
              <a:t>- 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https://pixabay.com/de/illustrations/mond-hexe-schwarze-katzen-halloween-1805899/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1027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https://pixabay.com/de/photos/kreuz-jesus-inri-friedhof-gott-730108/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1478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Malleus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maleficarum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Wellcome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https://commons.wikimedia.org/wiki/File:J._Sprenger_and_H._Institutoris,_Malleus_maleficarum._Wellcome_L0000980.jpg#/media/File:J._Sprenger_and_H._Institutoris,_Malleus_maleficarum._Wellcome_L0000980.jpg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CC4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https://creativecommons.org/licenses/by-sa/4.0/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8064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DE" dirty="0">
                <a:hlinkClick r:id="rId3"/>
              </a:rPr>
              <a:t>https://www.schularena.com/geschichte/neuzeit/hexenjagd-in-europa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Video zu 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«Das tragische Schicksal der Anna </a:t>
            </a:r>
            <a:r>
              <a:rPr lang="de-CH" sz="1200" b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Göldi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Glarus Panorama,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Ikiwaner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4"/>
              </a:rPr>
              <a:t>https://de.m.wikipedia.org/wiki/Datei:Glarus_Panorama.jpg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8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8153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/>
              <a:t>Diskussion anregen: Ist der Hexenkult heute verschwunden? Könnte es auch heute noch irgendwo Hexenverfolgungen geben? Wenn ja, wo/weshalb?</a:t>
            </a: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8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Voodo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fetischmarkt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-Lomé, Dominik Schwarz (</a:t>
            </a:r>
            <a:r>
              <a:rPr lang="en-GB" dirty="0">
                <a:hlinkClick r:id="rId3"/>
              </a:rPr>
              <a:t>https://de.wikipedia.org/wiki/Datei:Voodo-fetischmarkt-Lom%C3%A9.jpg#/media/Datei:Voodo-fetischmarkt-Lom%C3%A9.jpg</a:t>
            </a:r>
            <a:r>
              <a:rPr lang="en-GB" dirty="0"/>
              <a:t>), </a:t>
            </a:r>
            <a:r>
              <a:rPr lang="en-GB" dirty="0" err="1"/>
              <a:t>Lizenztyp</a:t>
            </a:r>
            <a:r>
              <a:rPr lang="en-GB" dirty="0"/>
              <a:t> CC3 (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https://creativecommons.org/licenses/by-sa/3.0/</a:t>
            </a:r>
            <a:r>
              <a:rPr lang="de-CH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8616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b="1" dirty="0" err="1"/>
              <a:t>eContent</a:t>
            </a:r>
            <a:r>
              <a:rPr lang="de-CH" b="1" dirty="0"/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b="0" dirty="0"/>
              <a:t>Zu dieser Folie ist ein Zusatzinhalt verfügbar unter </a:t>
            </a:r>
            <a:r>
              <a:rPr lang="de-DE" dirty="0">
                <a:hlinkClick r:id="rId3"/>
              </a:rPr>
              <a:t>https://www.schularena.com/geschichte/neuzeit/hexenjagd-in-europa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Video «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Kinder auf den Strassen Kinshasas</a:t>
            </a:r>
            <a:r>
              <a:rPr lang="de-CH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»</a:t>
            </a:r>
            <a:endParaRPr lang="de-CH" sz="1200" b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anose="05000000000000000000" pitchFamily="2" charset="2"/>
            </a:endParaRPr>
          </a:p>
          <a:p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https://www.pexels.com/photo/boy-s-face-gray-scale-photo-47080/, Lizenztyp CC0 (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https://creativecommons.org/publicdomain/zero/1.0/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9886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indent="-171450">
              <a:buFontTx/>
              <a:buChar char="-"/>
            </a:pPr>
            <a:r>
              <a:rPr lang="de-CH" dirty="0"/>
              <a:t>https://assets.getkahoot.com/how-it-works/graphics/play-graphic-updated-4.png?mtime=20150903143919</a:t>
            </a:r>
          </a:p>
          <a:p>
            <a:pPr marL="0" indent="0">
              <a:buFontTx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950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Video öffnet sich bei Klick auf Bild!</a:t>
            </a:r>
            <a:r>
              <a:rPr lang="de-CH" baseline="0" dirty="0"/>
              <a:t> (oder alternativ hier: https://youtu.be/xLot-avtoFE)</a:t>
            </a:r>
          </a:p>
          <a:p>
            <a:endParaRPr lang="de-CH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2-3</a:t>
            </a:r>
          </a:p>
          <a:p>
            <a:endParaRPr lang="de-CH" baseline="0" dirty="0"/>
          </a:p>
          <a:p>
            <a:r>
              <a:rPr lang="de-CH" b="1" baseline="0" dirty="0"/>
              <a:t>Bildquellen</a:t>
            </a:r>
            <a:r>
              <a:rPr lang="de-CH" baseline="0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Play Icon, 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3"/>
              </a:rPr>
              <a:t>https://pixabay.com/de/vectors/video-abspielen-multimedia-youtube-481821/</a:t>
            </a: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dirty="0"/>
              <a:t>Screenshot, </a:t>
            </a:r>
            <a:r>
              <a:rPr lang="en-GB" dirty="0" err="1"/>
              <a:t>Youtube</a:t>
            </a:r>
            <a:r>
              <a:rPr lang="en-GB" dirty="0"/>
              <a:t> (</a:t>
            </a:r>
            <a:r>
              <a:rPr lang="de-CH" baseline="0" dirty="0"/>
              <a:t>https://youtu.be/xLot-avtoFE</a:t>
            </a:r>
            <a:r>
              <a:rPr lang="en-GB" dirty="0"/>
              <a:t>)</a:t>
            </a:r>
          </a:p>
          <a:p>
            <a:endParaRPr lang="de-CH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10433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Die einzige Hexenverbrennung zu Wien, British Library (</a:t>
            </a:r>
            <a:r>
              <a:rPr lang="en-GB" dirty="0">
                <a:hlinkClick r:id="rId3"/>
              </a:rPr>
              <a:t>https://de.m.wikipedia.org/wiki/Datei:BERMANN(1880)_p0884_Die_einzige_Hexenverbrennung_zu_Wien.jpg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925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Hunters in the Snow, Pieter Bruegel 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Ältere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dirty="0">
                <a:hlinkClick r:id="rId3"/>
              </a:rPr>
              <a:t>https://de.wikipedia.org/wiki/Datei:Pieter_Bruegel_the_Elder_-_Hunters_in_the_Snow_(Winter)_-_Google_Art_Project.jpg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0485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Irish potato famine Bridget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O'Donnel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Illustrated London News (</a:t>
            </a:r>
            <a:r>
              <a:rPr lang="en-GB" dirty="0">
                <a:hlinkClick r:id="rId3"/>
              </a:rPr>
              <a:t>https://de.wikipedia.org/wiki/Datei:Irish_potato_famine_Bridget_O%27Donnel.jpg#/media/Datei:Irish_potato_famine_Bridget_O'Donnel.jpg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dirty="0"/>
              <a:t>Mohn, Quelle: </a:t>
            </a:r>
            <a:r>
              <a:rPr lang="de-CH" dirty="0" err="1"/>
              <a:t>Pixabay</a:t>
            </a:r>
            <a:r>
              <a:rPr lang="de-CH" dirty="0"/>
              <a:t>, </a:t>
            </a:r>
            <a:r>
              <a:rPr lang="en-GB" dirty="0">
                <a:hlinkClick r:id="rId4"/>
              </a:rPr>
              <a:t>https://pixabay.com/de/vectors/medikament-blumen-blume-kr%C3%A4uter-1300052/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3480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Scapegoat, William Holman Hunt (</a:t>
            </a:r>
            <a:r>
              <a:rPr lang="en-GB" dirty="0">
                <a:hlinkClick r:id="rId3"/>
              </a:rPr>
              <a:t>https://de.wikipedia.org/wiki/Datei:William_Holman_Hunt_-_The_Scapegoat.jpg#/media/Datei:William_Holman_Hunt_-_The_Scapegoat.jpg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5898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4</a:t>
            </a:r>
          </a:p>
          <a:p>
            <a:endParaRPr lang="de-CH" b="1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Quelle: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dirty="0">
                <a:hlinkClick r:id="rId3"/>
              </a:rPr>
              <a:t>https://pixabay.com/illustrations/witch-black-cat-broom-halloween-1461961/</a:t>
            </a:r>
            <a:endParaRPr lang="de-CH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7032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CH" b="1" dirty="0"/>
              <a:t>Ideen zur Umsetzung/Diskussion:</a:t>
            </a:r>
            <a:r>
              <a:rPr lang="de-CH" b="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b="0" dirty="0" err="1"/>
              <a:t>SuS</a:t>
            </a:r>
            <a:r>
              <a:rPr lang="de-CH" b="0" dirty="0"/>
              <a:t> fragen: Wer könnten die Hexen sein?</a:t>
            </a:r>
            <a:endParaRPr lang="de-CH" b="1" dirty="0"/>
          </a:p>
          <a:p>
            <a:endParaRPr lang="de-CH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1" dirty="0"/>
              <a:t>Arbeitsblatt</a:t>
            </a:r>
            <a:r>
              <a:rPr lang="de-CH" dirty="0"/>
              <a:t>: Seite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r>
              <a:rPr lang="de-CH" b="1" dirty="0"/>
              <a:t>Bildquellen</a:t>
            </a:r>
            <a:r>
              <a:rPr lang="de-CH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Junge Hexe, zum Scheiterhaufen geführt </a:t>
            </a:r>
            <a:r>
              <a:rPr lang="de-CH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anagoria</a:t>
            </a:r>
            <a:r>
              <a:rPr lang="de-CH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Anselm Feuerbach (</a:t>
            </a:r>
            <a:r>
              <a:rPr lang="en-GB" dirty="0">
                <a:hlinkClick r:id="rId3"/>
              </a:rPr>
              <a:t>https://de.wikipedia.org/wiki/Datei:1851_Junge_Hexe,_zum_Scheiterhaufen_gef%C3%BChrt_anagoria.JPG#/media/Datei:1851_Junge_Hexe,_zum_Scheiterhaufen_gef%C3%BChrt_anagoria.JPG</a:t>
            </a:r>
            <a:r>
              <a:rPr lang="en-GB" dirty="0"/>
              <a:t>), </a:t>
            </a:r>
            <a:r>
              <a:rPr lang="en-GB" dirty="0" err="1"/>
              <a:t>lizenzfrei</a:t>
            </a:r>
            <a:endParaRPr lang="de-CH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307D58-3D32-4171-AC10-4871358870A9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519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666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23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10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661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9032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341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772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33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6638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5266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807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7588D-F118-4A2F-8912-D6DDC07E973B}" type="datetimeFigureOut">
              <a:rPr lang="de-CH" smtClean="0"/>
              <a:t>23.10.20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525BB-BE73-42E3-BD07-663F0272811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782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share/07-die-hexenjagd-in-europa/8d4bd71b-5b18-440f-8510-7d02afba8a3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Gm_z7PGRq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youtu.be/xLot-avtoFE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-419" b="419"/>
          <a:stretch/>
        </p:blipFill>
        <p:spPr>
          <a:xfrm flipH="1">
            <a:off x="-1" y="-41034"/>
            <a:ext cx="12192001" cy="691967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0" y="589607"/>
            <a:ext cx="674624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Hexenjagd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Inhaltsplatzhalter 6"/>
          <p:cNvSpPr txBox="1">
            <a:spLocks/>
          </p:cNvSpPr>
          <p:nvPr/>
        </p:nvSpPr>
        <p:spPr>
          <a:xfrm>
            <a:off x="-2" y="1931985"/>
            <a:ext cx="460248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7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 Europa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73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ldergebnis für feu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50749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Geständnis?</a:t>
            </a:r>
          </a:p>
        </p:txBody>
      </p:sp>
      <p:sp>
        <p:nvSpPr>
          <p:cNvPr id="5" name="Inhaltsplatzhalter 6"/>
          <p:cNvSpPr txBox="1">
            <a:spLocks/>
          </p:cNvSpPr>
          <p:nvPr/>
        </p:nvSpPr>
        <p:spPr>
          <a:xfrm>
            <a:off x="7701279" y="446999"/>
            <a:ext cx="3982721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Es darf niemand ohne ein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Geständnis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als Hexe verurteilt werden.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7701278" y="1760027"/>
            <a:ext cx="3982721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Wieso also kommen so viele Menschen durch Hexenprozesse um?</a:t>
            </a:r>
          </a:p>
        </p:txBody>
      </p:sp>
    </p:spTree>
    <p:extLst>
      <p:ext uri="{BB962C8B-B14F-4D97-AF65-F5344CB8AC3E}">
        <p14:creationId xmlns:p14="http://schemas.microsoft.com/office/powerpoint/2010/main" val="283411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ildergebnis für shack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1"/>
          <a:stretch/>
        </p:blipFill>
        <p:spPr bwMode="auto">
          <a:xfrm>
            <a:off x="0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37795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Folter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7244079" y="954674"/>
            <a:ext cx="3982721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Es ist nur eine Frage der Zeit, bis der Angeklagte unter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Folter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Taten, die man ihm vorwirft, zugibt.</a:t>
            </a:r>
          </a:p>
        </p:txBody>
      </p:sp>
    </p:spTree>
    <p:extLst>
      <p:ext uri="{BB962C8B-B14F-4D97-AF65-F5344CB8AC3E}">
        <p14:creationId xmlns:p14="http://schemas.microsoft.com/office/powerpoint/2010/main" val="392481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573024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Hexenproben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80439" y="703214"/>
            <a:ext cx="3982721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Zusätzlich zur normalen Folter gibt es auch noch sogenannte „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Hexenproben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“.</a:t>
            </a:r>
          </a:p>
        </p:txBody>
      </p:sp>
      <p:pic>
        <p:nvPicPr>
          <p:cNvPr id="3074" name="Picture 2" descr="Bildergebnis für wi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872" y="235788"/>
            <a:ext cx="6463173" cy="532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13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ildergebnis für wass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572643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Wasserprobe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4686300" y="475613"/>
            <a:ext cx="684657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Daumen werden an Zehen gefesselt und die Hexe wird an einem Seil ins Wasser gelassen.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4686298" y="1500669"/>
            <a:ext cx="6846572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Schwimmt der Körper auf der Wasseroberfläche, ist sie schuldig.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4686298" y="2525725"/>
            <a:ext cx="6846572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Sinkt der Körper, ist sie unschuldig, stirbt aber.</a:t>
            </a:r>
          </a:p>
        </p:txBody>
      </p:sp>
    </p:spTree>
    <p:extLst>
      <p:ext uri="{BB962C8B-B14F-4D97-AF65-F5344CB8AC3E}">
        <p14:creationId xmlns:p14="http://schemas.microsoft.com/office/powerpoint/2010/main" val="98842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ildergebnis für leberfleck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36"/>
          <a:stretch/>
        </p:blipFill>
        <p:spPr bwMode="auto">
          <a:xfrm>
            <a:off x="0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572643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Nadelprobe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4514850" y="446669"/>
            <a:ext cx="7303770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Mit einer Nadel wird in Muttermale gestochen.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4514848" y="1100202"/>
            <a:ext cx="7303772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Es blutet nicht: Die Person ist eine Hexe.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4514848" y="1759863"/>
            <a:ext cx="7303772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Oftmals werden aber spezielle Nadeln verwendet, die bei Druck in den Schaft zurückweichen.</a:t>
            </a:r>
          </a:p>
        </p:txBody>
      </p:sp>
    </p:spTree>
    <p:extLst>
      <p:ext uri="{BB962C8B-B14F-4D97-AF65-F5344CB8AC3E}">
        <p14:creationId xmlns:p14="http://schemas.microsoft.com/office/powerpoint/2010/main" val="9095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498348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Wiegeprobe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285750" y="344129"/>
            <a:ext cx="452628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Annahme: Da Hexen fliegen können, sind sie leichter als normale Menschen.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285750" y="1638889"/>
            <a:ext cx="452628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Ist die Person leichter, als festgesetzt: Eine Hexe.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285750" y="2601250"/>
            <a:ext cx="452628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Ist sie schwerer: Sie muss die Waage verhext haben.</a:t>
            </a:r>
          </a:p>
        </p:txBody>
      </p:sp>
      <p:pic>
        <p:nvPicPr>
          <p:cNvPr id="1026" name="Picture 2" descr="Waage, Gleichgewicht, Symbol, Gerechtigkeit, Gericht">
            <a:extLst>
              <a:ext uri="{FF2B5EF4-FFF2-40B4-BE49-F238E27FC236}">
                <a16:creationId xmlns:a16="http://schemas.microsoft.com/office/drawing/2014/main" id="{E990744E-A7FF-49EF-BA9A-BCB8C3BC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626" y="0"/>
            <a:ext cx="6848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7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522351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Teufelskreis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97230" y="776451"/>
            <a:ext cx="452628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Ist eine Hexe entlarvt, werden die Namen ihrer „Komplizen“ aus ihr herausgepresst. 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705080" y="2097464"/>
            <a:ext cx="452628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Damit geht die Hexenjagd immer weiter.</a:t>
            </a:r>
          </a:p>
        </p:txBody>
      </p:sp>
      <p:pic>
        <p:nvPicPr>
          <p:cNvPr id="13314" name="Picture 2" descr="Bildergebnis für kreis pfe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621" y="1591660"/>
            <a:ext cx="4584922" cy="479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ildergebnis für devil hor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0"/>
          <a:stretch/>
        </p:blipFill>
        <p:spPr bwMode="auto">
          <a:xfrm>
            <a:off x="5890490" y="341866"/>
            <a:ext cx="5113154" cy="17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76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ildergebnis für scheiterhaufen he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0"/>
            <a:ext cx="456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4335467"/>
            <a:ext cx="4766312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Tod auf dem 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97229" y="776451"/>
            <a:ext cx="5314951" cy="188256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Feuertod bei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lebendigem Leibe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Gnadenakt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Person wird vorher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geköpft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oder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erdrosselt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; oder ihr wird ein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Schwarzpulversäckchen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umgebunden 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0" y="5459540"/>
            <a:ext cx="601218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Scheiterhaufen</a:t>
            </a:r>
          </a:p>
        </p:txBody>
      </p:sp>
    </p:spTree>
    <p:extLst>
      <p:ext uri="{BB962C8B-B14F-4D97-AF65-F5344CB8AC3E}">
        <p14:creationId xmlns:p14="http://schemas.microsoft.com/office/powerpoint/2010/main" val="252465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ildergebnis für lupe fingerabdrüc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9026">
            <a:off x="3815811" y="-224682"/>
            <a:ext cx="7449186" cy="74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4335467"/>
            <a:ext cx="37719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Wer sind</a:t>
            </a:r>
          </a:p>
        </p:txBody>
      </p:sp>
      <p:sp>
        <p:nvSpPr>
          <p:cNvPr id="11" name="Inhaltsplatzhalter 6"/>
          <p:cNvSpPr txBox="1">
            <a:spLocks/>
          </p:cNvSpPr>
          <p:nvPr/>
        </p:nvSpPr>
        <p:spPr>
          <a:xfrm>
            <a:off x="1" y="5459540"/>
            <a:ext cx="450342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Täter?</a:t>
            </a:r>
          </a:p>
        </p:txBody>
      </p:sp>
    </p:spTree>
    <p:extLst>
      <p:ext uri="{BB962C8B-B14F-4D97-AF65-F5344CB8AC3E}">
        <p14:creationId xmlns:p14="http://schemas.microsoft.com/office/powerpoint/2010/main" val="2912499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ildergebnis für vol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215577"/>
            <a:ext cx="435483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Das Volk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6854420" y="851594"/>
            <a:ext cx="4526280" cy="424732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Jeder kann jeden anklagen.</a:t>
            </a:r>
          </a:p>
        </p:txBody>
      </p:sp>
    </p:spTree>
    <p:extLst>
      <p:ext uri="{BB962C8B-B14F-4D97-AF65-F5344CB8AC3E}">
        <p14:creationId xmlns:p14="http://schemas.microsoft.com/office/powerpoint/2010/main" val="122385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ildergebnis für hex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 b="13455"/>
          <a:stretch/>
        </p:blipFill>
        <p:spPr bwMode="auto">
          <a:xfrm>
            <a:off x="0" y="1"/>
            <a:ext cx="122558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</p:spTree>
    <p:extLst>
      <p:ext uri="{BB962C8B-B14F-4D97-AF65-F5344CB8AC3E}">
        <p14:creationId xmlns:p14="http://schemas.microsoft.com/office/powerpoint/2010/main" val="4026542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ildergebnis für jesus kreu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b="15811"/>
          <a:stretch/>
        </p:blipFill>
        <p:spPr bwMode="auto">
          <a:xfrm>
            <a:off x="3585" y="1"/>
            <a:ext cx="121884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215577"/>
            <a:ext cx="435483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Kirche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8503920" y="559947"/>
            <a:ext cx="344043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Bringt die Hexenverfolgung im 15. Jahrhundert in Gang.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8503920" y="1887969"/>
            <a:ext cx="3440430" cy="175432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Später allerdings versucht die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Römische Inquisition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dem Treiben der Hexenjäger ein Ende zu bereiten.</a:t>
            </a:r>
          </a:p>
        </p:txBody>
      </p:sp>
    </p:spTree>
    <p:extLst>
      <p:ext uri="{BB962C8B-B14F-4D97-AF65-F5344CB8AC3E}">
        <p14:creationId xmlns:p14="http://schemas.microsoft.com/office/powerpoint/2010/main" val="166038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ildergebnis für malleus malefica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7" y="0"/>
            <a:ext cx="4843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495487"/>
            <a:ext cx="321183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Malleus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662940" y="643649"/>
            <a:ext cx="5920740" cy="2932085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Der „Hexenhammer“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1486 von Inquisitor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Heinrich Kramer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veröffentlicht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Legitimiert Hexenverfolgung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Erklärungen über das Aussehen von Hexen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Beispiele von Prozessen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0" y="5551013"/>
            <a:ext cx="491490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Maleficarum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 descr="https://upload.wikimedia.org/wikipedia/commons/8/82/Glarus_Panora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237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284157"/>
            <a:ext cx="595503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letzte Hexe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6827520" y="780809"/>
            <a:ext cx="484251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1782 wird in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Glarus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mit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Anna </a:t>
            </a:r>
            <a:r>
              <a:rPr lang="de-DE" sz="24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Göldi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letzte Hexe Europas hingerichtet. </a:t>
            </a:r>
          </a:p>
        </p:txBody>
      </p:sp>
    </p:spTree>
    <p:extLst>
      <p:ext uri="{BB962C8B-B14F-4D97-AF65-F5344CB8AC3E}">
        <p14:creationId xmlns:p14="http://schemas.microsoft.com/office/powerpoint/2010/main" val="21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ildergebnis für voodo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767"/>
          <a:stretch/>
        </p:blipFill>
        <p:spPr bwMode="auto">
          <a:xfrm>
            <a:off x="0" y="-1"/>
            <a:ext cx="121805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284157"/>
            <a:ext cx="961263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Hexenkult verschwunden?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4760595" y="483513"/>
            <a:ext cx="696087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Thema Hexerei ist in vielen Ländern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Afrikas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Lateinamerikas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Südostasiens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noch immer aktuell.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4760595" y="1789714"/>
            <a:ext cx="6960870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Seit 1960 sind mehr Menschen wegen Hexerei umgebracht worden, als während der ganzen europäischen Verfolgungsperiode!</a:t>
            </a:r>
          </a:p>
        </p:txBody>
      </p:sp>
    </p:spTree>
    <p:extLst>
      <p:ext uri="{BB962C8B-B14F-4D97-AF65-F5344CB8AC3E}">
        <p14:creationId xmlns:p14="http://schemas.microsoft.com/office/powerpoint/2010/main" val="329536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oy's Face Gray Scale Pho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" b="1075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5284157"/>
            <a:ext cx="846963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Hexenkinder im Kongo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5875021" y="460653"/>
            <a:ext cx="5977890" cy="247144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Ökonomische Krise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Eltern können Kinder nicht mehr ernähren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„Hexenkinder“ sollen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Schadenszauber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verüben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Vermeintliche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Verursacher von AIDS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Werden ausgesetzt, verfolgt und getötet</a:t>
            </a:r>
          </a:p>
        </p:txBody>
      </p:sp>
    </p:spTree>
    <p:extLst>
      <p:ext uri="{BB962C8B-B14F-4D97-AF65-F5344CB8AC3E}">
        <p14:creationId xmlns:p14="http://schemas.microsoft.com/office/powerpoint/2010/main" val="41765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8595360" y="4968652"/>
            <a:ext cx="3596640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600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kahoot</a:t>
            </a:r>
            <a:r>
              <a:rPr lang="de-DE" sz="6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.it</a:t>
            </a:r>
            <a:endParaRPr lang="de-DE" sz="6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9083060" y="438061"/>
            <a:ext cx="2544240" cy="142192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Zu dieser Präsentation gibt es auch ein kahoot.it-Quiz!</a:t>
            </a:r>
            <a:endParaRPr lang="de-DE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8" name="Picture 4" descr="Bildergebnis für kaho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6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6"/>
          <p:cNvSpPr txBox="1">
            <a:spLocks/>
          </p:cNvSpPr>
          <p:nvPr/>
        </p:nvSpPr>
        <p:spPr>
          <a:xfrm>
            <a:off x="9083060" y="2058640"/>
            <a:ext cx="2544240" cy="2419124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Das Battle startet hier: </a:t>
            </a:r>
            <a:r>
              <a:rPr lang="de-CH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https://create.kahoot.it/share/07-die-hexenjagd-in-europa/8d4bd71b-5b18-440f-8510-7d02afba8a3c</a:t>
            </a:r>
            <a:r>
              <a:rPr lang="de-CH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CH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6"/>
          <p:cNvSpPr txBox="1">
            <a:spLocks/>
          </p:cNvSpPr>
          <p:nvPr/>
        </p:nvSpPr>
        <p:spPr>
          <a:xfrm>
            <a:off x="0" y="5268196"/>
            <a:ext cx="8165804" cy="923330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Hexenverfolgung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3" name="AutoShape 4" descr="Bildergebnis für evolution"/>
          <p:cNvSpPr>
            <a:spLocks noChangeAspect="1" noChangeArrowheads="1"/>
          </p:cNvSpPr>
          <p:nvPr/>
        </p:nvSpPr>
        <p:spPr bwMode="auto">
          <a:xfrm>
            <a:off x="6095999" y="3428999"/>
            <a:ext cx="2069805" cy="206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20" name="Inhaltsplatzhalter 6"/>
          <p:cNvSpPr txBox="1">
            <a:spLocks/>
          </p:cNvSpPr>
          <p:nvPr/>
        </p:nvSpPr>
        <p:spPr>
          <a:xfrm>
            <a:off x="1826223" y="682850"/>
            <a:ext cx="3105203" cy="2086725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Schau dir als Einführung das kurze Video über die Hexenverfolgung an und löse die Aufgaben dazu.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 </a:t>
            </a:r>
            <a:endParaRPr lang="de-CH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098" name="Picture 2" descr="Bildergebnis für vide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6" y="682850"/>
            <a:ext cx="1121468" cy="85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5750" t="11898" r="38875" b="41160"/>
          <a:stretch/>
        </p:blipFill>
        <p:spPr>
          <a:xfrm>
            <a:off x="5460093" y="682850"/>
            <a:ext cx="5854027" cy="32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7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hexenverbrenn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9"/>
          <a:stretch/>
        </p:blipFill>
        <p:spPr bwMode="auto">
          <a:xfrm>
            <a:off x="6969760" y="0"/>
            <a:ext cx="52222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437896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Hexenjagd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1530126" y="1058319"/>
            <a:ext cx="4291554" cy="167840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Höhepunkt: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1450 – 1750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(nicht im Mittelalter!)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60‘000 Todesopfer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85% der Opfer sind weiblich</a:t>
            </a:r>
          </a:p>
        </p:txBody>
      </p:sp>
    </p:spTree>
    <p:extLst>
      <p:ext uri="{BB962C8B-B14F-4D97-AF65-F5344CB8AC3E}">
        <p14:creationId xmlns:p14="http://schemas.microsoft.com/office/powerpoint/2010/main" val="224187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d/d8/Pieter_Bruegel_the_Elder_-_Hunters_in_the_Snow_%28Winter%29_-_Google_Art_Projec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0" y="4323813"/>
            <a:ext cx="954024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Ursachen: Verschlechterte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6096000" y="573909"/>
            <a:ext cx="5445760" cy="2139047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30-jähriger Krieg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„Kleine Eiszeit“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Hungersnöte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Religiöse Unsicherheit aufgrund der Reformation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0" y="5459540"/>
            <a:ext cx="7487920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Lebensbedingungen</a:t>
            </a:r>
          </a:p>
        </p:txBody>
      </p:sp>
    </p:spTree>
    <p:extLst>
      <p:ext uri="{BB962C8B-B14F-4D97-AF65-F5344CB8AC3E}">
        <p14:creationId xmlns:p14="http://schemas.microsoft.com/office/powerpoint/2010/main" val="82531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gebnis für fam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0"/>
            <a:ext cx="4727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52019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Hungersnöte</a:t>
            </a: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646206" y="742971"/>
            <a:ext cx="6069554" cy="1089529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Hungersnöte können durchaus auch einen direkten Zusammenhang mit den Hexengeschichten haben:</a:t>
            </a:r>
          </a:p>
        </p:txBody>
      </p:sp>
      <p:sp>
        <p:nvSpPr>
          <p:cNvPr id="7" name="Inhaltsplatzhalter 6"/>
          <p:cNvSpPr txBox="1">
            <a:spLocks/>
          </p:cNvSpPr>
          <p:nvPr/>
        </p:nvSpPr>
        <p:spPr>
          <a:xfrm>
            <a:off x="646206" y="2230356"/>
            <a:ext cx="6069554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Bei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Mehlknappheit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wird z.B. </a:t>
            </a:r>
            <a:b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Schlafmohn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ins Getreide </a:t>
            </a:r>
            <a:b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gemischt: Kann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Halluzinationen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verursachen.</a:t>
            </a:r>
          </a:p>
        </p:txBody>
      </p:sp>
      <p:pic>
        <p:nvPicPr>
          <p:cNvPr id="3" name="Grafik 2" descr="Ein Bild, das Pflanze, Blume enthält.&#10;&#10;Automatisch generierte Beschreibung">
            <a:extLst>
              <a:ext uri="{FF2B5EF4-FFF2-40B4-BE49-F238E27FC236}">
                <a16:creationId xmlns:a16="http://schemas.microsoft.com/office/drawing/2014/main" id="{48290A38-4468-4755-A195-31A4EC830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0633">
            <a:off x="5409722" y="1199805"/>
            <a:ext cx="2182977" cy="27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ildergebnis für scapegoa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670247"/>
            <a:ext cx="574040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Wer ist schuld?</a:t>
            </a:r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6967742" y="4279410"/>
            <a:ext cx="4685778" cy="1754326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Die Leute können sich die verschlechterten Lebensbedingungen nicht erklären: Sie suchen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Sündenböcke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36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ldergebnis für wit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8"/>
          <a:stretch/>
        </p:blipFill>
        <p:spPr bwMode="auto">
          <a:xfrm>
            <a:off x="5273040" y="-34352"/>
            <a:ext cx="6939280" cy="689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525272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Die Lösung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1156222" y="814850"/>
            <a:ext cx="4096498" cy="1421928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Es müssen </a:t>
            </a: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Hexen</a:t>
            </a: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sein, die für die Missernten, Hungersnöte und Kriege verantwortlich sind.</a:t>
            </a:r>
          </a:p>
        </p:txBody>
      </p:sp>
    </p:spTree>
    <p:extLst>
      <p:ext uri="{BB962C8B-B14F-4D97-AF65-F5344CB8AC3E}">
        <p14:creationId xmlns:p14="http://schemas.microsoft.com/office/powerpoint/2010/main" val="549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9/96/1851_Junge_Hexe,_zum_Scheiterhaufen_gef%C3%BChrt_anagor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3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9879106" y="6382870"/>
            <a:ext cx="2249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SchulArena.com</a:t>
            </a:r>
          </a:p>
        </p:txBody>
      </p:sp>
      <p:sp>
        <p:nvSpPr>
          <p:cNvPr id="13" name="Inhaltsplatzhalter 6"/>
          <p:cNvSpPr txBox="1">
            <a:spLocks/>
          </p:cNvSpPr>
          <p:nvPr/>
        </p:nvSpPr>
        <p:spPr>
          <a:xfrm>
            <a:off x="-1" y="5272727"/>
            <a:ext cx="7965441" cy="9233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6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Wer sind die Hexen?</a:t>
            </a:r>
          </a:p>
        </p:txBody>
      </p:sp>
      <p:sp>
        <p:nvSpPr>
          <p:cNvPr id="5" name="Inhaltsplatzhalter 6"/>
          <p:cNvSpPr txBox="1">
            <a:spLocks/>
          </p:cNvSpPr>
          <p:nvPr/>
        </p:nvSpPr>
        <p:spPr>
          <a:xfrm>
            <a:off x="548639" y="421509"/>
            <a:ext cx="5862319" cy="3392724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Randständige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Hebammen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Arme, die der Allgemeinheit auf der Tasche liegen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Reiche, auf deren Geld man es abgesehen hat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Jeder, der Feinde hat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Sogar Kinder!</a:t>
            </a:r>
          </a:p>
        </p:txBody>
      </p:sp>
      <p:sp>
        <p:nvSpPr>
          <p:cNvPr id="6" name="Inhaltsplatzhalter 6"/>
          <p:cNvSpPr txBox="1">
            <a:spLocks/>
          </p:cNvSpPr>
          <p:nvPr/>
        </p:nvSpPr>
        <p:spPr>
          <a:xfrm>
            <a:off x="6827520" y="3057103"/>
            <a:ext cx="4947920" cy="757130"/>
          </a:xfrm>
          <a:prstGeom prst="rect">
            <a:avLst/>
          </a:prstGeom>
          <a:solidFill>
            <a:schemeClr val="bg2">
              <a:alpha val="8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Kurz: Es kann jeder angeklagt werden!</a:t>
            </a:r>
          </a:p>
        </p:txBody>
      </p:sp>
    </p:spTree>
    <p:extLst>
      <p:ext uri="{BB962C8B-B14F-4D97-AF65-F5344CB8AC3E}">
        <p14:creationId xmlns:p14="http://schemas.microsoft.com/office/powerpoint/2010/main" val="352189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1950</Words>
  <Application>Microsoft Macintosh PowerPoint</Application>
  <PresentationFormat>Breitbild</PresentationFormat>
  <Paragraphs>253</Paragraphs>
  <Slides>25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Einführung Geschichte</dc:title>
  <dc:creator>Selina Tuchschmid</dc:creator>
  <cp:lastModifiedBy>Selina Tuchschmid</cp:lastModifiedBy>
  <cp:revision>279</cp:revision>
  <dcterms:created xsi:type="dcterms:W3CDTF">2016-12-23T14:34:29Z</dcterms:created>
  <dcterms:modified xsi:type="dcterms:W3CDTF">2020-10-23T15:02:14Z</dcterms:modified>
</cp:coreProperties>
</file>